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60" r:id="rId7"/>
    <p:sldId id="295" r:id="rId8"/>
    <p:sldId id="294" r:id="rId9"/>
    <p:sldId id="298" r:id="rId10"/>
    <p:sldId id="299" r:id="rId11"/>
    <p:sldId id="301" r:id="rId12"/>
    <p:sldId id="302" r:id="rId13"/>
    <p:sldId id="293" r:id="rId14"/>
    <p:sldId id="303" r:id="rId15"/>
    <p:sldId id="307" r:id="rId16"/>
    <p:sldId id="304" r:id="rId17"/>
    <p:sldId id="305" r:id="rId18"/>
    <p:sldId id="308" r:id="rId19"/>
    <p:sldId id="309" r:id="rId20"/>
    <p:sldId id="329" r:id="rId21"/>
    <p:sldId id="320" r:id="rId22"/>
    <p:sldId id="292" r:id="rId23"/>
    <p:sldId id="310" r:id="rId24"/>
    <p:sldId id="281" r:id="rId25"/>
    <p:sldId id="311" r:id="rId26"/>
    <p:sldId id="312" r:id="rId27"/>
    <p:sldId id="313" r:id="rId28"/>
    <p:sldId id="330" r:id="rId29"/>
    <p:sldId id="314" r:id="rId30"/>
    <p:sldId id="291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14" y="504"/>
      </p:cViewPr>
      <p:guideLst>
        <p:guide orient="horz" pos="2159"/>
        <p:guide pos="38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76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8F603-5297-4DB2-9D63-D0530BA65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3E4B0-80BF-438F-957F-C095406048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21FD59-C920-460C-B1C9-0346C59420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-9767" y="646339"/>
            <a:ext cx="12201525" cy="4699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5427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542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1" y="1200151"/>
            <a:ext cx="5384800" cy="339407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4"/>
            <a:ext cx="5386917" cy="639763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3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6" cy="5853114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2"/>
            <a:ext cx="4011084" cy="469106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7765" indent="0">
              <a:buNone/>
              <a:defRPr sz="2700"/>
            </a:lvl5pPr>
            <a:lvl6pPr marL="3047365" indent="0">
              <a:buNone/>
              <a:defRPr sz="2700"/>
            </a:lvl6pPr>
            <a:lvl7pPr marL="3656965" indent="0">
              <a:buNone/>
              <a:defRPr sz="2700"/>
            </a:lvl7pPr>
            <a:lvl8pPr marL="4266565" indent="0">
              <a:buNone/>
              <a:defRPr sz="2700"/>
            </a:lvl8pPr>
            <a:lvl9pPr marL="4876165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300"/>
            </a:lvl3pPr>
            <a:lvl4pPr marL="1828800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1" y="206375"/>
            <a:ext cx="2743200" cy="438785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39" y="3177"/>
            <a:ext cx="12304504" cy="685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19361" y="0"/>
            <a:ext cx="12304825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8" tIns="45693" rIns="91388" bIns="45693" anchor="ctr"/>
          <a:lstStyle/>
          <a:p>
            <a:pPr algn="ctr" eaLnBrk="0" hangingPunct="0">
              <a:defRPr/>
            </a:pPr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6EA37-A45B-475A-B9A6-94E69B440F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587D1-AA0F-44CB-AA77-F069C1A5BE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image" Target="../media/image21.png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6" Type="http://schemas.openxmlformats.org/officeDocument/2006/relationships/notesSlide" Target="../notesSlides/notesSlide11.xml"/><Relationship Id="rId25" Type="http://schemas.openxmlformats.org/officeDocument/2006/relationships/slideLayout" Target="../slideLayouts/slideLayout13.xml"/><Relationship Id="rId24" Type="http://schemas.openxmlformats.org/officeDocument/2006/relationships/image" Target="../media/image33.png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30.png"/><Relationship Id="rId20" Type="http://schemas.openxmlformats.org/officeDocument/2006/relationships/image" Target="../media/image29.png"/><Relationship Id="rId2" Type="http://schemas.openxmlformats.org/officeDocument/2006/relationships/image" Target="../media/image18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tags" Target="../tags/tag31.xml"/><Relationship Id="rId14" Type="http://schemas.openxmlformats.org/officeDocument/2006/relationships/image" Target="../media/image24.png"/><Relationship Id="rId13" Type="http://schemas.openxmlformats.org/officeDocument/2006/relationships/tags" Target="../tags/tag30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tags" Target="../tags/tag29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34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35.png"/><Relationship Id="rId4" Type="http://schemas.openxmlformats.org/officeDocument/2006/relationships/image" Target="../media/image19.png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6.xml"/><Relationship Id="rId4" Type="http://schemas.openxmlformats.org/officeDocument/2006/relationships/image" Target="../media/image21.png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9.xml"/><Relationship Id="rId4" Type="http://schemas.openxmlformats.org/officeDocument/2006/relationships/image" Target="../media/image21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2.xml"/><Relationship Id="rId4" Type="http://schemas.openxmlformats.org/officeDocument/2006/relationships/image" Target="../media/image21.png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GIF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4.xml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59.xml"/><Relationship Id="rId7" Type="http://schemas.openxmlformats.org/officeDocument/2006/relationships/image" Target="../media/image44.png"/><Relationship Id="rId6" Type="http://schemas.openxmlformats.org/officeDocument/2006/relationships/tags" Target="../tags/tag58.xml"/><Relationship Id="rId5" Type="http://schemas.openxmlformats.org/officeDocument/2006/relationships/image" Target="../media/image43.png"/><Relationship Id="rId4" Type="http://schemas.openxmlformats.org/officeDocument/2006/relationships/tags" Target="../tags/tag57.xml"/><Relationship Id="rId3" Type="http://schemas.openxmlformats.org/officeDocument/2006/relationships/image" Target="../media/image42.png"/><Relationship Id="rId2" Type="http://schemas.openxmlformats.org/officeDocument/2006/relationships/tags" Target="../tags/tag56.xml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6.png"/><Relationship Id="rId3" Type="http://schemas.openxmlformats.org/officeDocument/2006/relationships/image" Target="../media/image43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65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tags" Target="../tags/tag64.xml"/><Relationship Id="rId3" Type="http://schemas.openxmlformats.org/officeDocument/2006/relationships/image" Target="../media/image42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68.xml"/><Relationship Id="rId4" Type="http://schemas.openxmlformats.org/officeDocument/2006/relationships/image" Target="../media/image48.png"/><Relationship Id="rId3" Type="http://schemas.openxmlformats.org/officeDocument/2006/relationships/image" Target="../media/image45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71.xml"/><Relationship Id="rId4" Type="http://schemas.openxmlformats.org/officeDocument/2006/relationships/image" Target="../media/image50.png"/><Relationship Id="rId3" Type="http://schemas.openxmlformats.org/officeDocument/2006/relationships/tags" Target="../tags/tag70.xml"/><Relationship Id="rId2" Type="http://schemas.openxmlformats.org/officeDocument/2006/relationships/image" Target="../media/image49.png"/><Relationship Id="rId1" Type="http://schemas.openxmlformats.org/officeDocument/2006/relationships/tags" Target="../tags/tag6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1.GIF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6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tags" Target="../tags/tag13.xml"/><Relationship Id="rId4" Type="http://schemas.openxmlformats.org/officeDocument/2006/relationships/image" Target="../media/image9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tags" Target="../tags/tag16.xml"/><Relationship Id="rId4" Type="http://schemas.openxmlformats.org/officeDocument/2006/relationships/image" Target="../media/image9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12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>
            <a:fillRect/>
          </a:stretch>
        </p:blipFill>
        <p:spPr>
          <a:xfrm>
            <a:off x="0" y="992"/>
            <a:ext cx="12192000" cy="6856017"/>
          </a:xfrm>
          <a:prstGeom prst="rect">
            <a:avLst/>
          </a:prstGeom>
        </p:spPr>
      </p:pic>
      <p:sp>
        <p:nvSpPr>
          <p:cNvPr id="11" name="文本框 2"/>
          <p:cNvSpPr txBox="1"/>
          <p:nvPr/>
        </p:nvSpPr>
        <p:spPr>
          <a:xfrm>
            <a:off x="2445385" y="1069975"/>
            <a:ext cx="730186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控制工程基础</a:t>
            </a:r>
            <a:endParaRPr lang="zh-CN" altLang="en-US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3533" y="2293086"/>
            <a:ext cx="7484934" cy="76708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1219200"/>
            <a:r>
              <a:rPr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创新性研讨作业</a:t>
            </a:r>
            <a:r>
              <a:rPr lang="zh-CN" altLang="en-US" sz="4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汇报</a:t>
            </a:r>
            <a:endParaRPr lang="zh-CN" altLang="en-US" sz="44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59025" y="3429000"/>
            <a:ext cx="7388225" cy="584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anchor="ctr" anchorCtr="0" compatLnSpc="1"/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anose="02010600030101010101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anose="02010600030101010101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9pPr>
          </a:lstStyle>
          <a:p>
            <a:pPr algn="ctr" defTabSz="1219200"/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第三小组：欧宇恒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许刚强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庄明宇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尚子婷</a:t>
            </a: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石婷雨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defTabSz="1219200"/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倾情制作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11" grpId="0"/>
      <p:bldP spid="13" grpId="0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/>
          <p:nvPr/>
        </p:nvSpPr>
        <p:spPr bwMode="auto">
          <a:xfrm>
            <a:off x="784225" y="1897380"/>
            <a:ext cx="8459470" cy="2762885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0070C0"/>
            </a:solidFill>
            <a:miter lim="800000"/>
          </a:ln>
        </p:spPr>
        <p:txBody>
          <a:bodyPr/>
          <a:lstStyle/>
          <a:p>
            <a:pPr defTabSz="1219200"/>
            <a:endParaRPr lang="zh-CN" altLang="en-US" sz="24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1418684" y="936558"/>
            <a:ext cx="2196997" cy="96074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200"/>
            <a:endParaRPr lang="zh-CN" altLang="en-US" sz="2000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6" name="TextBox 18"/>
          <p:cNvSpPr>
            <a:spLocks noChangeArrowheads="1"/>
          </p:cNvSpPr>
          <p:nvPr/>
        </p:nvSpPr>
        <p:spPr bwMode="auto">
          <a:xfrm>
            <a:off x="1474249" y="974456"/>
            <a:ext cx="208586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题目二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pic>
        <p:nvPicPr>
          <p:cNvPr id="2" name="图片 1" descr="{W@0M4%POYR5K9KVI_72FW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550" y="2152650"/>
            <a:ext cx="7576820" cy="225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3" grpId="0" bldLvl="0" animBg="1" autoUpdateAnimBg="0"/>
      <p:bldP spid="65" grpId="0" bldLvl="0" animBg="1" autoUpdateAnimBg="0"/>
      <p:bldP spid="66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3DQUA%TUCDBWCTE6$0M24W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1135" y="5970905"/>
            <a:ext cx="3555365" cy="774700"/>
          </a:xfrm>
          <a:prstGeom prst="rect">
            <a:avLst/>
          </a:prstGeom>
        </p:spPr>
      </p:pic>
      <p:pic>
        <p:nvPicPr>
          <p:cNvPr id="34" name="图片 33" descr="JVAAWRM3_E0J(TEE@TC(SK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030" y="4505325"/>
            <a:ext cx="3466465" cy="77597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306705" y="1649730"/>
            <a:ext cx="206946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传递函数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2"/>
          <p:cNvSpPr txBox="1"/>
          <p:nvPr/>
        </p:nvSpPr>
        <p:spPr>
          <a:xfrm>
            <a:off x="102870" y="77470"/>
            <a:ext cx="48253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思路设计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[WZ$%P~MHSF92Z1BUWWJ2I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75" y="1131570"/>
            <a:ext cx="2393950" cy="1270000"/>
          </a:xfrm>
          <a:prstGeom prst="rect">
            <a:avLst/>
          </a:prstGeom>
        </p:spPr>
      </p:pic>
      <p:pic>
        <p:nvPicPr>
          <p:cNvPr id="4" name="图片 3" descr="U3CMVK4(O(4NU5I82PKFM[F"/>
          <p:cNvPicPr>
            <a:picLocks noChangeAspect="1"/>
          </p:cNvPicPr>
          <p:nvPr/>
        </p:nvPicPr>
        <p:blipFill>
          <a:blip r:embed="rId4"/>
          <a:srcRect r="1486"/>
          <a:stretch>
            <a:fillRect/>
          </a:stretch>
        </p:blipFill>
        <p:spPr>
          <a:xfrm>
            <a:off x="761365" y="3412490"/>
            <a:ext cx="1003935" cy="5715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742690" y="782320"/>
            <a:ext cx="206946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一阶响应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393430" y="782320"/>
            <a:ext cx="206946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二阶响应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K~V1YKQM_UK)AI`I8~O_V9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155" y="1325245"/>
            <a:ext cx="4276725" cy="93599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306705" y="2948940"/>
            <a:ext cx="206946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脉冲信号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306705" y="4248150"/>
            <a:ext cx="206946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阶跃信号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306705" y="5547360"/>
            <a:ext cx="206946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斜坡信号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 descr="{BFX7K6P_)KA}T@0C)2)K1A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365" y="6010910"/>
            <a:ext cx="1094105" cy="743585"/>
          </a:xfrm>
          <a:prstGeom prst="rect">
            <a:avLst/>
          </a:prstGeom>
        </p:spPr>
      </p:pic>
      <p:pic>
        <p:nvPicPr>
          <p:cNvPr id="21" name="图片 20" descr="UXQ(A3$)Q2G12BE@X)@5XGY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405" y="4817110"/>
            <a:ext cx="937895" cy="525145"/>
          </a:xfrm>
          <a:prstGeom prst="rect">
            <a:avLst/>
          </a:prstGeom>
        </p:spPr>
      </p:pic>
      <p:pic>
        <p:nvPicPr>
          <p:cNvPr id="22" name="图片 21" descr="Z(WPUM3J0)M5~{QJMEZBKP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2619"/>
          <a:stretch>
            <a:fillRect/>
          </a:stretch>
        </p:blipFill>
        <p:spPr>
          <a:xfrm>
            <a:off x="3460750" y="2726690"/>
            <a:ext cx="1313815" cy="367030"/>
          </a:xfrm>
          <a:prstGeom prst="rect">
            <a:avLst/>
          </a:prstGeom>
        </p:spPr>
      </p:pic>
      <p:pic>
        <p:nvPicPr>
          <p:cNvPr id="23" name="图片 22" descr="KBI2TQ67CX{PG)OTCKGZB3W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468370" y="3175000"/>
            <a:ext cx="3642995" cy="506730"/>
          </a:xfrm>
          <a:prstGeom prst="rect">
            <a:avLst/>
          </a:prstGeom>
        </p:spPr>
      </p:pic>
      <p:pic>
        <p:nvPicPr>
          <p:cNvPr id="24" name="图片 23" descr="9LFUKAC9~F]QM(6RH}DR[I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7080" y="3983990"/>
            <a:ext cx="1518285" cy="676910"/>
          </a:xfrm>
          <a:prstGeom prst="rect">
            <a:avLst/>
          </a:prstGeom>
        </p:spPr>
      </p:pic>
      <p:pic>
        <p:nvPicPr>
          <p:cNvPr id="25" name="图片 24" descr="0}~)UMH~GSOLB$JEY5BF]GE"/>
          <p:cNvPicPr>
            <a:picLocks noChangeAspect="1"/>
          </p:cNvPicPr>
          <p:nvPr/>
        </p:nvPicPr>
        <p:blipFill>
          <a:blip r:embed="rId18"/>
          <a:srcRect t="14815"/>
          <a:stretch>
            <a:fillRect/>
          </a:stretch>
        </p:blipFill>
        <p:spPr>
          <a:xfrm>
            <a:off x="3460750" y="4574540"/>
            <a:ext cx="2575560" cy="686435"/>
          </a:xfrm>
          <a:prstGeom prst="rect">
            <a:avLst/>
          </a:prstGeom>
        </p:spPr>
      </p:pic>
      <p:pic>
        <p:nvPicPr>
          <p:cNvPr id="26" name="图片 25" descr="STIEI%2${HYX{SNA3HL2GK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60750" y="5443855"/>
            <a:ext cx="1525270" cy="670560"/>
          </a:xfrm>
          <a:prstGeom prst="rect">
            <a:avLst/>
          </a:prstGeom>
        </p:spPr>
      </p:pic>
      <p:pic>
        <p:nvPicPr>
          <p:cNvPr id="27" name="图片 26" descr="B%]BCMO}(H@K%L_54XRD14O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83280" y="6061075"/>
            <a:ext cx="2653030" cy="683260"/>
          </a:xfrm>
          <a:prstGeom prst="rect">
            <a:avLst/>
          </a:prstGeom>
        </p:spPr>
      </p:pic>
      <p:pic>
        <p:nvPicPr>
          <p:cNvPr id="31" name="图片 30" descr="ZQ9SO$Z}M}ZPHPWRYVPOBZ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1135" y="2675890"/>
            <a:ext cx="1126490" cy="451485"/>
          </a:xfrm>
          <a:prstGeom prst="rect">
            <a:avLst/>
          </a:prstGeom>
        </p:spPr>
      </p:pic>
      <p:pic>
        <p:nvPicPr>
          <p:cNvPr id="32" name="图片 31" descr="$PYY5PORAI}AG(RC%TD$Q2M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17155" y="3175000"/>
            <a:ext cx="4293870" cy="640715"/>
          </a:xfrm>
          <a:prstGeom prst="rect">
            <a:avLst/>
          </a:prstGeom>
        </p:spPr>
      </p:pic>
      <p:pic>
        <p:nvPicPr>
          <p:cNvPr id="33" name="图片 32" descr="2J4[A`G(3F5%B{}%ZPW8E5O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7955" y="4013835"/>
            <a:ext cx="1281430" cy="591185"/>
          </a:xfrm>
          <a:prstGeom prst="rect">
            <a:avLst/>
          </a:prstGeom>
        </p:spPr>
      </p:pic>
      <p:pic>
        <p:nvPicPr>
          <p:cNvPr id="35" name="图片 34" descr="K1QC]KFQ{GXC7838`_1D6GC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1135" y="5443855"/>
            <a:ext cx="1379220" cy="69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5" grpId="0" bldLvl="0" animBg="1"/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77631aebe552eaa44e56724659d3a2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829310"/>
            <a:ext cx="5753735" cy="5262880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一阶系统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037486" y="625844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一阶系统T=1的响应图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[WZ$%P~MHSF92Z1BUWWJ2I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55630" y="-102870"/>
            <a:ext cx="1436370" cy="762000"/>
          </a:xfrm>
          <a:prstGeom prst="rect">
            <a:avLst/>
          </a:prstGeom>
        </p:spPr>
      </p:pic>
      <p:pic>
        <p:nvPicPr>
          <p:cNvPr id="14" name="图片 13" descr="38ce90855f2f487d4d76538e46f546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5" y="829310"/>
            <a:ext cx="5754370" cy="526288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7122691" y="626225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一阶系统T=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77631aebe552eaa44e56724659d3a2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829310"/>
            <a:ext cx="5753735" cy="5262880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一阶系统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1037486" y="625844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一阶系统T=1的响应图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[WZ$%P~MHSF92Z1BUWWJ2I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55630" y="-102870"/>
            <a:ext cx="1436370" cy="762000"/>
          </a:xfrm>
          <a:prstGeom prst="rect">
            <a:avLst/>
          </a:prstGeom>
        </p:spPr>
      </p:pic>
      <p:pic>
        <p:nvPicPr>
          <p:cNvPr id="14" name="图片 13" descr="38ce90855f2f487d4d76538e46f546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5" y="829310"/>
            <a:ext cx="5754370" cy="526288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7122691" y="626225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一阶系统T=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的响应图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75"/>
          <p:cNvSpPr txBox="1"/>
          <p:nvPr>
            <p:custDataLst>
              <p:tags r:id="rId7"/>
            </p:custDataLst>
          </p:nvPr>
        </p:nvSpPr>
        <p:spPr>
          <a:xfrm>
            <a:off x="1037590" y="1859915"/>
            <a:ext cx="793750" cy="2546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脉冲响应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文本框 75"/>
          <p:cNvSpPr txBox="1"/>
          <p:nvPr>
            <p:custDataLst>
              <p:tags r:id="rId8"/>
            </p:custDataLst>
          </p:nvPr>
        </p:nvSpPr>
        <p:spPr>
          <a:xfrm>
            <a:off x="2950210" y="1531620"/>
            <a:ext cx="812800" cy="2724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跃迁响应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文本框 75"/>
          <p:cNvSpPr txBox="1"/>
          <p:nvPr>
            <p:custDataLst>
              <p:tags r:id="rId9"/>
            </p:custDataLst>
          </p:nvPr>
        </p:nvSpPr>
        <p:spPr>
          <a:xfrm>
            <a:off x="1263650" y="4678045"/>
            <a:ext cx="829945" cy="25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斜坡响应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文本框 75"/>
          <p:cNvSpPr txBox="1"/>
          <p:nvPr>
            <p:custDataLst>
              <p:tags r:id="rId10"/>
            </p:custDataLst>
          </p:nvPr>
        </p:nvSpPr>
        <p:spPr>
          <a:xfrm>
            <a:off x="6483985" y="3429000"/>
            <a:ext cx="793750" cy="2546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脉冲响应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文本框 75"/>
          <p:cNvSpPr txBox="1"/>
          <p:nvPr>
            <p:custDataLst>
              <p:tags r:id="rId11"/>
            </p:custDataLst>
          </p:nvPr>
        </p:nvSpPr>
        <p:spPr>
          <a:xfrm>
            <a:off x="8883015" y="2217420"/>
            <a:ext cx="812800" cy="2724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跃迁响应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文本框 75"/>
          <p:cNvSpPr txBox="1"/>
          <p:nvPr>
            <p:custDataLst>
              <p:tags r:id="rId12"/>
            </p:custDataLst>
          </p:nvPr>
        </p:nvSpPr>
        <p:spPr>
          <a:xfrm>
            <a:off x="7277735" y="4678045"/>
            <a:ext cx="829945" cy="25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斜坡响应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2ec3aded7e518b89732dcd9e017bd5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829310"/>
            <a:ext cx="11508105" cy="5264785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二阶系统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933190" y="6264275"/>
            <a:ext cx="4123690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二阶系统ζ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=0.707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K~V1YKQM_UK)AI`I8~O_V9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88170" y="5715"/>
            <a:ext cx="2985770" cy="65341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0253980" y="2435860"/>
            <a:ext cx="1453515" cy="732155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ζ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&lt;1  </a:t>
            </a:r>
            <a:endParaRPr lang="en-US" altLang="zh-CN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121920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超调量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70e1a40280349ab786632a06c7885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829310"/>
            <a:ext cx="11508105" cy="5269230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二阶系统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933190" y="6264275"/>
            <a:ext cx="4123690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二阶系统ζ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K~V1YKQM_UK)AI`I8~O_V9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88170" y="5715"/>
            <a:ext cx="2985770" cy="653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9771380" y="2247900"/>
            <a:ext cx="1940560" cy="912495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ζ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=0 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正弦函数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1219200"/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等幅振荡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40b32fc7cdc0134069017f7fe83dde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829310"/>
            <a:ext cx="11508105" cy="5267960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二阶系统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933190" y="6264275"/>
            <a:ext cx="4123690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二阶系统ζ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K~V1YKQM_UK)AI`I8~O_V9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488170" y="5715"/>
            <a:ext cx="2985770" cy="65341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9690735" y="2560320"/>
            <a:ext cx="1946910" cy="558165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ζ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≥1 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无超调量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655695" y="6221095"/>
            <a:ext cx="4880610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连续调整阻尼从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0~1.5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10月23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35" y="1019810"/>
            <a:ext cx="5638165" cy="499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TDG{Q0WS%P36Y04F{LFJXS_t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829310"/>
            <a:ext cx="11508105" cy="5276215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题目二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输出响应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933190" y="6264275"/>
            <a:ext cx="4123690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窗口面板设计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/>
          <p:nvPr/>
        </p:nvSpPr>
        <p:spPr bwMode="auto">
          <a:xfrm>
            <a:off x="856615" y="1001395"/>
            <a:ext cx="8975090" cy="5490845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0070C0"/>
            </a:solidFill>
            <a:miter lim="800000"/>
          </a:ln>
        </p:spPr>
        <p:txBody>
          <a:bodyPr/>
          <a:lstStyle/>
          <a:p>
            <a:pPr defTabSz="1219200"/>
            <a:endParaRPr lang="zh-CN" altLang="en-US" sz="24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1360899" y="530158"/>
            <a:ext cx="2196997" cy="96074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200"/>
            <a:endParaRPr lang="zh-CN" altLang="en-US" sz="2000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6" name="TextBox 18"/>
          <p:cNvSpPr>
            <a:spLocks noChangeArrowheads="1"/>
          </p:cNvSpPr>
          <p:nvPr/>
        </p:nvSpPr>
        <p:spPr bwMode="auto">
          <a:xfrm>
            <a:off x="1416464" y="568056"/>
            <a:ext cx="208586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题目</a:t>
            </a:r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三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416685" y="1490980"/>
            <a:ext cx="7415530" cy="4841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3" grpId="0" bldLvl="0" animBg="1" autoUpdateAnimBg="0"/>
      <p:bldP spid="65" grpId="0" bldLvl="0" animBg="1" autoUpdateAnimBg="0"/>
      <p:bldP spid="66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/>
          <p:nvPr/>
        </p:nvSpPr>
        <p:spPr bwMode="auto">
          <a:xfrm>
            <a:off x="1051560" y="2211705"/>
            <a:ext cx="8459470" cy="2266315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0070C0"/>
            </a:solidFill>
            <a:miter lim="800000"/>
          </a:ln>
        </p:spPr>
        <p:txBody>
          <a:bodyPr/>
          <a:lstStyle/>
          <a:p>
            <a:pPr defTabSz="1219200"/>
            <a:endParaRPr lang="zh-CN" altLang="en-US" sz="24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1555844" y="1740468"/>
            <a:ext cx="2196997" cy="96074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200"/>
            <a:endParaRPr lang="zh-CN" altLang="en-US" sz="2000" b="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6" name="TextBox 18"/>
          <p:cNvSpPr>
            <a:spLocks noChangeArrowheads="1"/>
          </p:cNvSpPr>
          <p:nvPr/>
        </p:nvSpPr>
        <p:spPr bwMode="auto">
          <a:xfrm>
            <a:off x="1611409" y="1778366"/>
            <a:ext cx="208586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题目一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5982" y="3021256"/>
            <a:ext cx="7234893" cy="73596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倒立摆的位置和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摆杆摆角双闭环控制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3" grpId="0" bldLvl="0" animBg="1" autoUpdateAnimBg="0"/>
      <p:bldP spid="65" grpId="0" bldLvl="0" animBg="1" autoUpdateAnimBg="0"/>
      <p:bldP spid="66" grpId="0" bldLvl="0" autoUpdateAnimBg="0"/>
      <p:bldP spid="11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标题1"/>
          <p:cNvSpPr>
            <a:spLocks noChangeArrowheads="1"/>
          </p:cNvSpPr>
          <p:nvPr/>
        </p:nvSpPr>
        <p:spPr bwMode="gray">
          <a:xfrm>
            <a:off x="782883" y="1578517"/>
            <a:ext cx="2657853" cy="1154998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初始小车</a:t>
            </a:r>
            <a:endParaRPr lang="zh-CN" altLang="en-US" sz="16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标题2"/>
          <p:cNvSpPr>
            <a:spLocks noChangeArrowheads="1"/>
          </p:cNvSpPr>
          <p:nvPr/>
        </p:nvSpPr>
        <p:spPr bwMode="gray">
          <a:xfrm>
            <a:off x="795577" y="3014457"/>
            <a:ext cx="2645159" cy="1154998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中间小车（</a:t>
            </a:r>
            <a:r>
              <a:rPr lang="en-US" altLang="zh-CN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zh-CN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16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标题3"/>
          <p:cNvSpPr>
            <a:spLocks noChangeArrowheads="1"/>
          </p:cNvSpPr>
          <p:nvPr/>
        </p:nvSpPr>
        <p:spPr bwMode="gray">
          <a:xfrm>
            <a:off x="776537" y="4454908"/>
            <a:ext cx="2664199" cy="1153958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终点小车</a:t>
            </a:r>
            <a:endParaRPr lang="zh-CN" altLang="zh-CN" sz="16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2"/>
          <p:cNvSpPr txBox="1"/>
          <p:nvPr>
            <p:custDataLst>
              <p:tags r:id="rId1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仿真结构设计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)69O21{FN43CY9(B{EE63LI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0" y="3888740"/>
            <a:ext cx="1854200" cy="3435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53205" y="1713230"/>
            <a:ext cx="7381875" cy="8858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53205" y="3068955"/>
            <a:ext cx="7724775" cy="712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53535" y="4622165"/>
            <a:ext cx="6877050" cy="934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215" grpId="0" animBg="1"/>
      <p:bldP spid="217" grpId="0" animBg="1"/>
      <p:bldP spid="2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标题1"/>
          <p:cNvSpPr>
            <a:spLocks noChangeArrowheads="1"/>
          </p:cNvSpPr>
          <p:nvPr/>
        </p:nvSpPr>
        <p:spPr bwMode="gray">
          <a:xfrm>
            <a:off x="1798320" y="969010"/>
            <a:ext cx="1354455" cy="541655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初始小车</a:t>
            </a:r>
            <a:endParaRPr lang="zh-CN" altLang="en-US" sz="16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2"/>
          <p:cNvSpPr txBox="1"/>
          <p:nvPr>
            <p:custDataLst>
              <p:tags r:id="rId1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仿真结构设计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65220" y="796925"/>
            <a:ext cx="7381875" cy="885825"/>
          </a:xfrm>
          <a:prstGeom prst="rect">
            <a:avLst/>
          </a:prstGeom>
        </p:spPr>
      </p:pic>
      <p:pic>
        <p:nvPicPr>
          <p:cNvPr id="9" name="图片 8" descr="606a6204768dd2cb4db7abce5cfd0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2361565"/>
            <a:ext cx="8985250" cy="351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2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/>
          <p:nvPr>
            <p:custDataLst>
              <p:tags r:id="rId1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仿真结构设计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)69O21{FN43CY9(B{EE63LI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65055" y="1748790"/>
            <a:ext cx="1830070" cy="339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2640" y="843915"/>
            <a:ext cx="8573770" cy="791210"/>
          </a:xfrm>
          <a:prstGeom prst="rect">
            <a:avLst/>
          </a:prstGeom>
        </p:spPr>
      </p:pic>
      <p:pic>
        <p:nvPicPr>
          <p:cNvPr id="4" name="图片 3" descr="17cd9bbaa7758da799fde5e0aceb5f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380" y="1850390"/>
            <a:ext cx="6873875" cy="4848225"/>
          </a:xfrm>
          <a:prstGeom prst="rect">
            <a:avLst/>
          </a:prstGeom>
        </p:spPr>
      </p:pic>
      <p:sp>
        <p:nvSpPr>
          <p:cNvPr id="5" name="标题1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798320" y="969010"/>
            <a:ext cx="1354455" cy="541655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中间小车</a:t>
            </a:r>
            <a:endParaRPr lang="zh-CN" altLang="en-US" sz="16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/>
          <p:nvPr>
            <p:custDataLst>
              <p:tags r:id="rId1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仿真结构设计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39565" y="787400"/>
            <a:ext cx="6006465" cy="815975"/>
          </a:xfrm>
          <a:prstGeom prst="rect">
            <a:avLst/>
          </a:prstGeom>
        </p:spPr>
      </p:pic>
      <p:pic>
        <p:nvPicPr>
          <p:cNvPr id="4" name="图片 3" descr="6b8ab9583cb19c5d305271acf8091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355" y="2267585"/>
            <a:ext cx="9080500" cy="3822700"/>
          </a:xfrm>
          <a:prstGeom prst="rect">
            <a:avLst/>
          </a:prstGeom>
        </p:spPr>
      </p:pic>
      <p:sp>
        <p:nvSpPr>
          <p:cNvPr id="5" name="标题1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798320" y="969010"/>
            <a:ext cx="1354455" cy="541655"/>
          </a:xfrm>
          <a:prstGeom prst="roundRect">
            <a:avLst>
              <a:gd name="adj" fmla="val 11921"/>
            </a:avLst>
          </a:prstGeom>
          <a:solidFill>
            <a:srgbClr val="005DA2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76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终点小车</a:t>
            </a:r>
            <a:endParaRPr lang="zh-CN" altLang="en-US" sz="16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/>
          <p:nvPr>
            <p:custDataLst>
              <p:tags r:id="rId1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ae82493e0ce2451e5f057058541f05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" y="1136015"/>
            <a:ext cx="2047240" cy="5240655"/>
          </a:xfrm>
          <a:prstGeom prst="rect">
            <a:avLst/>
          </a:prstGeom>
        </p:spPr>
      </p:pic>
      <p:sp>
        <p:nvSpPr>
          <p:cNvPr id="5" name="下箭头 4"/>
          <p:cNvSpPr/>
          <p:nvPr>
            <p:custDataLst>
              <p:tags r:id="rId3"/>
            </p:custDataLst>
          </p:nvPr>
        </p:nvSpPr>
        <p:spPr>
          <a:xfrm rot="16200000">
            <a:off x="2656840" y="3009900"/>
            <a:ext cx="741680" cy="98679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/>
            <a:endParaRPr lang="zh-CN" altLang="en-US" sz="240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6" name="图片 5" descr="3bbb9b319c25ca0fd9d466fd1b332e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1241425"/>
            <a:ext cx="8291195" cy="442976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081291" y="601333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各个小车的位置变化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/>
          <p:nvPr>
            <p:custDataLst>
              <p:tags r:id="rId1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3512820" y="6237605"/>
            <a:ext cx="5166995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外力频率从</a:t>
            </a: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0.02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开始增加的响应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问题二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15" y="1006475"/>
            <a:ext cx="5323205" cy="495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)9P(Z()G}OFEVV~V3R`T2%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886460"/>
            <a:ext cx="9834880" cy="5255260"/>
          </a:xfrm>
          <a:prstGeom prst="rect">
            <a:avLst/>
          </a:prstGeom>
        </p:spPr>
      </p:pic>
      <p:sp>
        <p:nvSpPr>
          <p:cNvPr id="66" name="文本框 2"/>
          <p:cNvSpPr txBox="1"/>
          <p:nvPr>
            <p:custDataLst>
              <p:tags r:id="rId2"/>
            </p:custDataLst>
          </p:nvPr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题目三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4594225" y="6237605"/>
            <a:ext cx="2917190" cy="463550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窗口面板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>
            <a:fillRect/>
          </a:stretch>
        </p:blipFill>
        <p:spPr>
          <a:xfrm>
            <a:off x="0" y="992"/>
            <a:ext cx="12192000" cy="68560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14814" y="831995"/>
            <a:ext cx="5162599" cy="341376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/>
          <a:p>
            <a:pPr algn="ctr" defTabSz="1219200"/>
            <a:r>
              <a:rPr lang="zh-CN" altLang="en-US" sz="7195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感谢聆听</a:t>
            </a:r>
            <a:r>
              <a:rPr lang="en-US" altLang="zh-CN" sz="7195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7195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1219200"/>
            <a:r>
              <a:rPr lang="zh-CN" altLang="en-US" sz="7195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敬请</a:t>
            </a:r>
            <a:r>
              <a:rPr lang="zh-CN" altLang="en-US" sz="7195" b="1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指正</a:t>
            </a:r>
            <a:endParaRPr lang="zh-CN" altLang="en-US" sz="7195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 defTabSz="1219200"/>
            <a:endParaRPr lang="en-US" altLang="zh-CN" sz="7195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4600" y="4056380"/>
            <a:ext cx="2082800" cy="39751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1219200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尚子婷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9320" y="3545205"/>
            <a:ext cx="6522085" cy="397510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defTabSz="1219200"/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第三小组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欧宇恒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许刚强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庄明宇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尚子婷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石婷雨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23" grpId="0"/>
      <p:bldP spid="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4175656" y="5922529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倒立摆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PID控制仿真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2"/>
          <p:cNvSpPr txBox="1"/>
          <p:nvPr/>
        </p:nvSpPr>
        <p:spPr>
          <a:xfrm>
            <a:off x="103059" y="77193"/>
            <a:ext cx="3287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仿真设计</a:t>
            </a:r>
            <a:endParaRPr lang="en-US" altLang="zh-CN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4664"/>
          <a:stretch>
            <a:fillRect/>
          </a:stretch>
        </p:blipFill>
        <p:spPr>
          <a:xfrm>
            <a:off x="297815" y="2175510"/>
            <a:ext cx="11894185" cy="2087880"/>
          </a:xfrm>
          <a:prstGeom prst="rect">
            <a:avLst/>
          </a:prstGeom>
        </p:spPr>
      </p:pic>
      <p:sp>
        <p:nvSpPr>
          <p:cNvPr id="135" name="文本框 66"/>
          <p:cNvSpPr txBox="1"/>
          <p:nvPr/>
        </p:nvSpPr>
        <p:spPr>
          <a:xfrm>
            <a:off x="195580" y="1998345"/>
            <a:ext cx="1124585" cy="6673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pPr algn="just"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2192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阶跃信号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75"/>
          <p:cNvSpPr txBox="1"/>
          <p:nvPr/>
        </p:nvSpPr>
        <p:spPr>
          <a:xfrm>
            <a:off x="1880870" y="1971675"/>
            <a:ext cx="1122045" cy="694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小车位置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defTabSz="1219200"/>
            <a:r>
              <a:rPr lang="en-US" altLang="zh-CN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PID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控制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文本框 75"/>
          <p:cNvSpPr txBox="1"/>
          <p:nvPr>
            <p:custDataLst>
              <p:tags r:id="rId2"/>
            </p:custDataLst>
          </p:nvPr>
        </p:nvSpPr>
        <p:spPr>
          <a:xfrm>
            <a:off x="3220720" y="2108835"/>
            <a:ext cx="1122045" cy="4197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滤波环节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文本框 75"/>
          <p:cNvSpPr txBox="1"/>
          <p:nvPr>
            <p:custDataLst>
              <p:tags r:id="rId3"/>
            </p:custDataLst>
          </p:nvPr>
        </p:nvSpPr>
        <p:spPr>
          <a:xfrm>
            <a:off x="5361305" y="1971675"/>
            <a:ext cx="1122045" cy="694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摆杆角度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defTabSz="1219200"/>
            <a:r>
              <a:rPr lang="en-US" altLang="zh-CN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PID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控制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文本框 75"/>
          <p:cNvSpPr txBox="1"/>
          <p:nvPr>
            <p:custDataLst>
              <p:tags r:id="rId4"/>
            </p:custDataLst>
          </p:nvPr>
        </p:nvSpPr>
        <p:spPr>
          <a:xfrm>
            <a:off x="7501255" y="1525270"/>
            <a:ext cx="1900555" cy="11404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小车加速度与小车位移之间的传递函数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defTabSz="1219200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（两次积分得到位移）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3" name="矩形 8"/>
          <p:cNvSpPr/>
          <p:nvPr>
            <p:custDataLst>
              <p:tags r:id="rId5"/>
            </p:custDataLst>
          </p:nvPr>
        </p:nvSpPr>
        <p:spPr bwMode="auto">
          <a:xfrm>
            <a:off x="102870" y="1591945"/>
            <a:ext cx="7059295" cy="278701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8038"/>
                  </a:srgbClr>
                </a:solidFill>
              </a14:hiddenFill>
            </a:ext>
          </a:extLst>
        </p:spPr>
        <p:txBody>
          <a:bodyPr/>
          <a:p>
            <a:pPr defTabSz="1219200"/>
            <a:endParaRPr lang="zh-CN" altLang="en-US" sz="24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2" name="文本框 75"/>
          <p:cNvSpPr txBox="1"/>
          <p:nvPr>
            <p:custDataLst>
              <p:tags r:id="rId6"/>
            </p:custDataLst>
          </p:nvPr>
        </p:nvSpPr>
        <p:spPr>
          <a:xfrm>
            <a:off x="2503170" y="4525010"/>
            <a:ext cx="1789430" cy="38227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输出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小车加速度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文本框 75"/>
          <p:cNvSpPr txBox="1"/>
          <p:nvPr>
            <p:custDataLst>
              <p:tags r:id="rId7"/>
            </p:custDataLst>
          </p:nvPr>
        </p:nvSpPr>
        <p:spPr>
          <a:xfrm>
            <a:off x="9787255" y="3766820"/>
            <a:ext cx="1784985" cy="9455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小车位移与</a:t>
            </a:r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摆杆角度之间的传递函数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4" name="图片 13" descr="[V33H6PNHI0GTX`UAX)(%AU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0095" y="4836795"/>
            <a:ext cx="2058670" cy="783590"/>
          </a:xfrm>
          <a:prstGeom prst="rect">
            <a:avLst/>
          </a:prstGeom>
        </p:spPr>
      </p:pic>
      <p:sp>
        <p:nvSpPr>
          <p:cNvPr id="15" name="文本框 75"/>
          <p:cNvSpPr txBox="1"/>
          <p:nvPr>
            <p:custDataLst>
              <p:tags r:id="rId9"/>
            </p:custDataLst>
          </p:nvPr>
        </p:nvSpPr>
        <p:spPr>
          <a:xfrm>
            <a:off x="6030595" y="3907790"/>
            <a:ext cx="876300" cy="355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1219200"/>
            <a:r>
              <a: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负反馈</a:t>
            </a:r>
            <a:endParaRPr lang="zh-CN" altLang="en-US" sz="18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5" grpId="0" bldLvl="0" animBg="1"/>
      <p:bldP spid="66" grpId="0"/>
      <p:bldP spid="63" grpId="0" bldLvl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4175656" y="594856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倒立摆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PID控制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2"/>
          <p:cNvSpPr txBox="1"/>
          <p:nvPr/>
        </p:nvSpPr>
        <p:spPr>
          <a:xfrm>
            <a:off x="103059" y="77193"/>
            <a:ext cx="32872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仿真设计</a:t>
            </a:r>
            <a:endParaRPr lang="en-US" altLang="zh-CN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4664"/>
          <a:stretch>
            <a:fillRect/>
          </a:stretch>
        </p:blipFill>
        <p:spPr>
          <a:xfrm>
            <a:off x="297815" y="825500"/>
            <a:ext cx="11894185" cy="2087880"/>
          </a:xfrm>
          <a:prstGeom prst="rect">
            <a:avLst/>
          </a:prstGeom>
        </p:spPr>
      </p:pic>
      <p:pic>
        <p:nvPicPr>
          <p:cNvPr id="5" name="图片 4" descr="CCL7B%[E17455[]IE@Z0`5U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39945" y="2574290"/>
            <a:ext cx="3879850" cy="1454150"/>
          </a:xfrm>
          <a:prstGeom prst="rect">
            <a:avLst/>
          </a:prstGeom>
        </p:spPr>
      </p:pic>
      <p:sp>
        <p:nvSpPr>
          <p:cNvPr id="6" name="TextBox 10"/>
          <p:cNvSpPr txBox="1"/>
          <p:nvPr>
            <p:custDataLst>
              <p:tags r:id="rId4"/>
            </p:custDataLst>
          </p:nvPr>
        </p:nvSpPr>
        <p:spPr>
          <a:xfrm>
            <a:off x="754380" y="3697605"/>
            <a:ext cx="11184255" cy="202882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其中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为比例系数，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为积分系数，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为微分系数，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为滤波系数。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PID中的微分器对高频信号（噪音）敏感，会放大噪音，故需要低通滤波器将噪声滤除，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即添加滤波系数可有效缓解高频信号对系统的影响。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>
            <p:custDataLst>
              <p:tags r:id="rId5"/>
            </p:custDataLst>
          </p:nvPr>
        </p:nvSpPr>
        <p:spPr>
          <a:xfrm>
            <a:off x="2932430" y="2923540"/>
            <a:ext cx="1834515" cy="5518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r>
              <a:rPr lang="en-US" altLang="zh-CN" sz="20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PID</a:t>
            </a:r>
            <a:r>
              <a:rPr lang="zh-CN" altLang="en-US" sz="20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控制函数</a:t>
            </a:r>
            <a:endParaRPr lang="zh-CN" altLang="en-US" sz="20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5" grpId="0" bldLvl="0" animBg="1"/>
      <p:bldP spid="66" grpId="0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63b06230784747e4b74bd9315baeeb8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8690" y="828040"/>
            <a:ext cx="5753100" cy="531495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7203336" y="625844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小车位置响应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>
            <p:custDataLst>
              <p:tags r:id="rId3"/>
            </p:custDataLst>
          </p:nvPr>
        </p:nvSpPr>
        <p:spPr>
          <a:xfrm>
            <a:off x="432435" y="2121535"/>
            <a:ext cx="4846320" cy="39681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令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P=-0.18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I=0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D=-0.29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N=10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得到仿真结果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如图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943610"/>
            <a:ext cx="5830570" cy="1049020"/>
          </a:xfrm>
          <a:prstGeom prst="rect">
            <a:avLst/>
          </a:prstGeom>
        </p:spPr>
      </p:pic>
      <p:pic>
        <p:nvPicPr>
          <p:cNvPr id="8" name="图片 7" descr="CCL7B%[E17455[]IE@Z0`5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96550" y="-3175"/>
            <a:ext cx="1637665" cy="61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75b21332137ad940f77bd942ece5d3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8690" y="828040"/>
            <a:ext cx="5753100" cy="5314950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7203336" y="625844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小车位置响应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>
            <p:custDataLst>
              <p:tags r:id="rId3"/>
            </p:custDataLst>
          </p:nvPr>
        </p:nvSpPr>
        <p:spPr>
          <a:xfrm>
            <a:off x="432435" y="2121535"/>
            <a:ext cx="4846320" cy="332168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最低点，时间：1.046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最小的位置坐标：-0.0073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小车位置稳定时间：7.5s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943610"/>
            <a:ext cx="5830570" cy="1049020"/>
          </a:xfrm>
          <a:prstGeom prst="rect">
            <a:avLst/>
          </a:prstGeom>
        </p:spPr>
      </p:pic>
      <p:pic>
        <p:nvPicPr>
          <p:cNvPr id="8" name="图片 7" descr="CCL7B%[E17455[]IE@Z0`5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96550" y="-3175"/>
            <a:ext cx="1637665" cy="61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3fe499df82f1961f634715478d99d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8690" y="828040"/>
            <a:ext cx="5754370" cy="5261610"/>
          </a:xfrm>
          <a:prstGeom prst="rect">
            <a:avLst/>
          </a:prstGeom>
        </p:spPr>
      </p:pic>
      <p:pic>
        <p:nvPicPr>
          <p:cNvPr id="2" name="图片 1" descr="@GHNSJ%NALM`ZQJQ8)Y2@WX"/>
          <p:cNvPicPr>
            <a:picLocks noChangeAspect="1"/>
          </p:cNvPicPr>
          <p:nvPr/>
        </p:nvPicPr>
        <p:blipFill>
          <a:blip r:embed="rId2"/>
          <a:srcRect r="2037"/>
          <a:stretch>
            <a:fillRect/>
          </a:stretch>
        </p:blipFill>
        <p:spPr>
          <a:xfrm>
            <a:off x="102870" y="973455"/>
            <a:ext cx="5925820" cy="1019175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摆杆角度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203336" y="625844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摆角响应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>
            <p:custDataLst>
              <p:tags r:id="rId4"/>
            </p:custDataLst>
          </p:nvPr>
        </p:nvSpPr>
        <p:spPr>
          <a:xfrm>
            <a:off x="432435" y="2121535"/>
            <a:ext cx="4846320" cy="39681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令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P=850.24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I=0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D=28.18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N=1000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得到仿真结果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如图</a:t>
            </a:r>
            <a:endParaRPr lang="zh-CN" altLang="en-US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CCL7B%[E17455[]IE@Z0`5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96550" y="-3175"/>
            <a:ext cx="1637665" cy="61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aeef354b365a204feb4fb497558b4d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8690" y="828040"/>
            <a:ext cx="5755005" cy="5261610"/>
          </a:xfrm>
          <a:prstGeom prst="rect">
            <a:avLst/>
          </a:prstGeom>
        </p:spPr>
      </p:pic>
      <p:pic>
        <p:nvPicPr>
          <p:cNvPr id="2" name="图片 1" descr="@GHNSJ%NALM`ZQJQ8)Y2@WX"/>
          <p:cNvPicPr>
            <a:picLocks noChangeAspect="1"/>
          </p:cNvPicPr>
          <p:nvPr/>
        </p:nvPicPr>
        <p:blipFill>
          <a:blip r:embed="rId2"/>
          <a:srcRect r="2037"/>
          <a:stretch>
            <a:fillRect/>
          </a:stretch>
        </p:blipFill>
        <p:spPr>
          <a:xfrm>
            <a:off x="102870" y="973455"/>
            <a:ext cx="5925820" cy="1019175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4853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摆杆角度</a:t>
            </a:r>
            <a:endParaRPr lang="zh-CN" altLang="en-US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203336" y="6258444"/>
            <a:ext cx="3840401" cy="463417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p>
            <a:pPr algn="ctr" defTabSz="1219200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摆角响应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>
            <p:custDataLst>
              <p:tags r:id="rId4"/>
            </p:custDataLst>
          </p:nvPr>
        </p:nvSpPr>
        <p:spPr>
          <a:xfrm>
            <a:off x="432435" y="2121535"/>
            <a:ext cx="4846320" cy="332168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r>
              <a:rPr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倒立摆的最大摆角：0.0545rad</a:t>
            </a:r>
            <a:endParaRPr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达到时间：1.031s</a:t>
            </a:r>
            <a:endParaRPr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小车倒立摆稳定时间：3s</a:t>
            </a:r>
            <a:endParaRPr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defTabSz="1219200">
              <a:lnSpc>
                <a:spcPct val="150000"/>
              </a:lnSpc>
            </a:pP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CCL7B%[E17455[]IE@Z0`5U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96550" y="-3175"/>
            <a:ext cx="1637665" cy="61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4" grpId="0" bldLvl="0" animBg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712a9bc76ac079f6c0e582eb7baf4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3610" y="829310"/>
            <a:ext cx="5758180" cy="5261610"/>
          </a:xfrm>
          <a:prstGeom prst="rect">
            <a:avLst/>
          </a:prstGeom>
        </p:spPr>
      </p:pic>
      <p:pic>
        <p:nvPicPr>
          <p:cNvPr id="5" name="图片 4" descr="2b16230cc6a446f50a3132080afa9b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829310"/>
            <a:ext cx="5753100" cy="5262245"/>
          </a:xfrm>
          <a:prstGeom prst="rect">
            <a:avLst/>
          </a:prstGeom>
        </p:spPr>
      </p:pic>
      <p:sp>
        <p:nvSpPr>
          <p:cNvPr id="66" name="文本框 2"/>
          <p:cNvSpPr txBox="1"/>
          <p:nvPr/>
        </p:nvSpPr>
        <p:spPr>
          <a:xfrm>
            <a:off x="102870" y="77470"/>
            <a:ext cx="5925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9200"/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题目一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调整滤波系数</a:t>
            </a:r>
            <a:r>
              <a:rPr lang="en-US" altLang="zh-CN" sz="2800" b="1" dirty="0">
                <a:solidFill>
                  <a:srgbClr val="005D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sz="2800" b="1" dirty="0">
              <a:solidFill>
                <a:srgbClr val="005D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0"/>
          <p:cNvSpPr txBox="1"/>
          <p:nvPr>
            <p:custDataLst>
              <p:tags r:id="rId3"/>
            </p:custDataLst>
          </p:nvPr>
        </p:nvSpPr>
        <p:spPr>
          <a:xfrm>
            <a:off x="1097915" y="6089650"/>
            <a:ext cx="11094085" cy="73596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p>
            <a:pPr algn="just" defTabSz="1219200">
              <a:lnSpc>
                <a:spcPct val="150000"/>
              </a:lnSpc>
            </a:pP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将滤波系数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由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调小到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时，小车位置和摆角曲线出现振荡。</a:t>
            </a:r>
            <a:r>
              <a:rPr lang="en-US" altLang="zh-CN" sz="28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800" dirty="0">
              <a:solidFill>
                <a:srgbClr val="0C0C0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CCL7B%[E17455[]IE@Z0`5U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96550" y="-3175"/>
            <a:ext cx="1637665" cy="61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  <p:bldLst>
      <p:bldP spid="66" grpId="0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COMMONDATA" val="eyJoZGlkIjoiOGM1OWNlMmRjOTI3YjI4ZGJjZGU5NGQxYjM2MGI5OWU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WPS 演示</Application>
  <PresentationFormat>宽屏</PresentationFormat>
  <Paragraphs>198</Paragraphs>
  <Slides>27</Slides>
  <Notes>36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仿宋_GB2312</vt:lpstr>
      <vt:lpstr>仿宋</vt:lpstr>
      <vt:lpstr>Calibri</vt:lpstr>
      <vt:lpstr>方正大黑简体</vt:lpstr>
      <vt:lpstr>黑体</vt:lpstr>
      <vt:lpstr>Arial Unicode MS</vt:lpstr>
      <vt:lpstr>等线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category>锐旗设计; https://9ppt.taobao.com</cp:category>
  <cp:lastModifiedBy>花坞</cp:lastModifiedBy>
  <cp:revision>19</cp:revision>
  <dcterms:created xsi:type="dcterms:W3CDTF">2017-02-15T15:37:00Z</dcterms:created>
  <dcterms:modified xsi:type="dcterms:W3CDTF">2023-10-23T06:22:21Z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1BB4FBAC02B94E54904CF4770EB2C7EE_12</vt:lpwstr>
  </property>
  <property fmtid="{D5CDD505-2E9C-101B-9397-08002B2CF9AE}" pid="3" name="KSOProductBuildVer">
    <vt:lpwstr>2052-12.1.0.15355</vt:lpwstr>
  </property>
</Properties>
</file>